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5119"/>
    <p:restoredTop sz="96070"/>
  </p:normalViewPr>
  <p:slideViewPr>
    <p:cSldViewPr snapToGrid="0">
      <p:cViewPr varScale="1">
        <p:scale>
          <a:sx d="100" n="116"/>
          <a:sy d="100" n="116"/>
        </p:scale>
        <p:origin x="448" y="192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8" Type="http://schemas.openxmlformats.org/officeDocument/2006/relationships/tableStyles" Target="tableStyles.xml" /><Relationship Id="rId37" Type="http://schemas.openxmlformats.org/officeDocument/2006/relationships/theme" Target="theme/theme1.xml" /><Relationship Id="rId36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43939-D8E6-EC22-A88A-4E9C3E798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455" y="1122363"/>
            <a:ext cx="11229085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871A95-58E8-6F4E-379E-4AABAE70F9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299" y="3602038"/>
            <a:ext cx="11215241" cy="89962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439F5-640D-9A07-DD60-A71B4AFFDD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95299" y="4689590"/>
            <a:ext cx="2743200" cy="365125"/>
          </a:xfrm>
        </p:spPr>
        <p:txBody>
          <a:bodyPr/>
          <a:lstStyle>
            <a:lvl1pPr algn="l">
              <a:defRPr>
                <a:solidFill>
                  <a:schemeClr val="accent1"/>
                </a:solidFill>
              </a:defRPr>
            </a:lvl1pPr>
          </a:lstStyle>
          <a:p>
            <a:fld id="{E62ECD4C-3EFA-DE4A-88FA-A500119B4C23}" type="datetimeFigureOut">
              <a:rPr lang="en-US" smtClean="0"/>
              <a:pPr/>
              <a:t>11/5/23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52521-DFCD-8711-F409-70CF948A4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931979-6C3E-F546-881B-A9A340EC2FF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E727B7-1D16-2308-B5F5-520AA0651313}"/>
              </a:ext>
            </a:extLst>
          </p:cNvPr>
          <p:cNvSpPr/>
          <p:nvPr userDrawn="1"/>
        </p:nvSpPr>
        <p:spPr>
          <a:xfrm>
            <a:off x="-1" y="5167744"/>
            <a:ext cx="12192001" cy="1690255"/>
          </a:xfrm>
          <a:prstGeom prst="rect">
            <a:avLst/>
          </a:prstGeom>
          <a:solidFill>
            <a:srgbClr val="13294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13284B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pic>
        <p:nvPicPr>
          <p:cNvPr id="11" name="Picture 10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F43FCE74-2B08-96A4-ED6C-ED42CAF5ED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5299" y="5660651"/>
            <a:ext cx="4011388" cy="70443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87B03EC-1E08-247E-8937-1BBC561DF209}"/>
              </a:ext>
            </a:extLst>
          </p:cNvPr>
          <p:cNvSpPr/>
          <p:nvPr userDrawn="1"/>
        </p:nvSpPr>
        <p:spPr>
          <a:xfrm>
            <a:off x="-2" y="5093421"/>
            <a:ext cx="12192001" cy="124692"/>
          </a:xfrm>
          <a:prstGeom prst="rect">
            <a:avLst/>
          </a:prstGeom>
          <a:solidFill>
            <a:srgbClr val="4B9CD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4537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CDAC-35BB-10A1-4300-C55DC31A8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FEC6B8-CA2B-4A5D-9FAB-FFC8D8091B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4CCA9-1B28-1760-C522-3E74D948B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CD4C-3EFA-DE4A-88FA-A500119B4C23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BB145-1419-4103-E139-A5A029D96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E616B-0675-E40B-D68F-9ECC00DDB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8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0F04A0-5E53-2A6D-D8A5-348AB93F2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39F8BC-8CC5-C9B2-0538-B0D44E919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3288C6-39AB-A862-0566-4416C66DA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CD4C-3EFA-DE4A-88FA-A500119B4C23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6EC66-6096-80C0-0B12-1E1301BE0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521F0-E760-7DAB-29BF-C7B8E9938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55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57CD277-21F4-C567-5FAA-4F05B6BE1326}"/>
              </a:ext>
            </a:extLst>
          </p:cNvPr>
          <p:cNvSpPr/>
          <p:nvPr userDrawn="1"/>
        </p:nvSpPr>
        <p:spPr>
          <a:xfrm>
            <a:off x="0" y="0"/>
            <a:ext cx="11003280" cy="11978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44" y="1823639"/>
            <a:ext cx="11183112" cy="3922776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A1EE7-6E0F-501B-6203-913F9E6BE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CD45E-2C6E-E40B-D8B3-D98EB7A6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44356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6405256B-15D6-070B-2465-7C583C6672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6900" y="-2540"/>
            <a:ext cx="14351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80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1844-882F-F50A-BEF3-80F0324A0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1F90B-52F4-DD49-EB0F-0D3B90C38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3EDC814-CA83-0840-4DF2-B63129C06643}"/>
              </a:ext>
            </a:extLst>
          </p:cNvPr>
          <p:cNvGrpSpPr/>
          <p:nvPr userDrawn="1"/>
        </p:nvGrpSpPr>
        <p:grpSpPr>
          <a:xfrm>
            <a:off x="3888377" y="0"/>
            <a:ext cx="4415246" cy="1149531"/>
            <a:chOff x="3888377" y="0"/>
            <a:chExt cx="4415246" cy="114953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AA99259-413C-75DC-A563-D1C732FD2BE6}"/>
                </a:ext>
              </a:extLst>
            </p:cNvPr>
            <p:cNvSpPr/>
            <p:nvPr userDrawn="1"/>
          </p:nvSpPr>
          <p:spPr>
            <a:xfrm>
              <a:off x="3888377" y="0"/>
              <a:ext cx="4415246" cy="11495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A black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DD27D7C3-0F98-39CE-21B5-4C0294F558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260759" y="247063"/>
              <a:ext cx="3670481" cy="644572"/>
            </a:xfrm>
            <a:prstGeom prst="rect">
              <a:avLst/>
            </a:prstGeom>
          </p:spPr>
        </p:pic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D73D077-9D0B-2B33-F57D-E08E922AA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44356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1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77048B3-F906-4FBD-FFF1-408590861072}"/>
              </a:ext>
            </a:extLst>
          </p:cNvPr>
          <p:cNvSpPr/>
          <p:nvPr userDrawn="1"/>
        </p:nvSpPr>
        <p:spPr>
          <a:xfrm>
            <a:off x="0" y="0"/>
            <a:ext cx="11003280" cy="11978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0DA4B-77AC-AFAB-545B-C6D7BD6C7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4444" y="1825625"/>
            <a:ext cx="5515356" cy="4064453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3CACD8-0E36-CE03-C521-D0BB7C4E8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515356" cy="4064453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4E093D1A-34A7-B1FE-C89C-EB6AF6298D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6900" y="-2540"/>
            <a:ext cx="1435100" cy="11938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54C9C6D-8DE6-91F6-82C8-7B3A9AE6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FB4557E-B98F-12C9-85BB-19FCEE36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44356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A68C762-B87C-4B0B-8E29-7FD4BE78E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945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B9E70-D8E2-FF53-9329-7E0820E09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680" y="1681163"/>
            <a:ext cx="550989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6C8275-0B53-515B-D890-FD20EF88F8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680" y="2505075"/>
            <a:ext cx="5509895" cy="3378399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05BB79-516A-4DAB-FDC1-EF509DAA0A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50989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2DB7FF-C2D8-4195-1028-A915FF702E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509894" cy="3378399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02A82B-689D-2DCE-1C8B-A7B821A66C3D}"/>
              </a:ext>
            </a:extLst>
          </p:cNvPr>
          <p:cNvSpPr/>
          <p:nvPr userDrawn="1"/>
        </p:nvSpPr>
        <p:spPr>
          <a:xfrm>
            <a:off x="0" y="0"/>
            <a:ext cx="11003280" cy="11978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C9DD54-10E8-E24D-227D-8092F1C02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2259E65E-E58E-C671-6E4F-DDCE75CB68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6900" y="-2540"/>
            <a:ext cx="1435100" cy="1193800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758AC37-9087-29D7-01C0-BA8BB344F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C396DC5-A455-6D02-C5E1-CE9B22935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7147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12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89656FF-8F51-EC26-DFA6-2839527EC74A}"/>
              </a:ext>
            </a:extLst>
          </p:cNvPr>
          <p:cNvSpPr/>
          <p:nvPr userDrawn="1"/>
        </p:nvSpPr>
        <p:spPr>
          <a:xfrm>
            <a:off x="0" y="0"/>
            <a:ext cx="11003280" cy="11978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55ADE87-6B8F-27DB-8E14-6502A146D7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6900" y="-2540"/>
            <a:ext cx="1435100" cy="11938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B23AEB7-FEE2-613B-13B9-419201281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6E19F33-2A6D-BB43-5135-8C0C6CAB1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E1B2AFE-3E1F-E8FB-1522-CC403F9A3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7147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65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1489E-A0FF-B247-540C-7258B545A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C4053-52D4-8D56-9947-BF41D25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7147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1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99B14-86BE-EA88-19BF-B6228CBC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444" y="457200"/>
            <a:ext cx="426758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A8739-FEEA-4AA2-211E-EE5A59915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504368" cy="4873625"/>
          </a:xfrm>
        </p:spPr>
        <p:txBody>
          <a:bodyPr/>
          <a:lstStyle>
            <a:lvl1pPr>
              <a:buClr>
                <a:schemeClr val="accent1"/>
              </a:buClr>
              <a:defRPr sz="3200"/>
            </a:lvl1pPr>
            <a:lvl2pPr>
              <a:buClr>
                <a:schemeClr val="accent1"/>
              </a:buClr>
              <a:defRPr sz="2800"/>
            </a:lvl2pPr>
            <a:lvl3pPr>
              <a:buClr>
                <a:schemeClr val="accent1"/>
              </a:buClr>
              <a:defRPr sz="2400"/>
            </a:lvl3pPr>
            <a:lvl4pPr>
              <a:buClr>
                <a:schemeClr val="accent1"/>
              </a:buClr>
              <a:defRPr sz="2000"/>
            </a:lvl4pPr>
            <a:lvl5pPr>
              <a:buClr>
                <a:schemeClr val="accent1"/>
              </a:buCl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C672B4-874C-0AD6-7AA1-6FEA138F9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4444" y="2057400"/>
            <a:ext cx="426758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98B1139-2658-0BA9-B2FD-569964A15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D7A91D4-3872-5109-9C6C-3C4324F91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7147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5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B3637-F789-EF3E-57E9-FD5915570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0B4353-47D3-03F8-31BC-1BC5045FAD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6A12C-D61B-D52B-8820-B314F37DF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760A2-5B7C-DFA7-A383-98EBD91DC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CD4C-3EFA-DE4A-88FA-A500119B4C23}" type="datetimeFigureOut">
              <a:rPr lang="en-US" smtClean="0"/>
              <a:t>11/5/23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003188-E741-80C5-0B4E-D87F4990B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43F59C-DA86-E1FA-C6D8-5424016A7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762681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E66939-89CF-E160-7C5F-4EDCA2233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944C7C-DDE0-9976-7DF2-72DA2A5E5A10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69D6D-11A9-9AD7-846C-8CFADBF3F49E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ECD4C-3EFA-DE4A-88FA-A500119B4C23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DBECA-51DC-70CC-C2A2-30EFB9C432D2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C52DF-FB44-FE3E-40D6-AFC28EF9AA3E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26201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9.png" /><Relationship Id="rId2" Type="http://schemas.openxmlformats.org/officeDocument/2006/relationships/image" Target="../media/image8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github.com/en/authentication/connecting-to-github-with-ssh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0.png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quarto.org" TargetMode="External" /><Relationship Id="rId3" Type="http://schemas.openxmlformats.org/officeDocument/2006/relationships/hyperlink" Target="https://r4ds.hadley.nz/quarto.html" TargetMode="External" /><Relationship Id="rId4" Type="http://schemas.openxmlformats.org/officeDocument/2006/relationships/hyperlink" Target="https://www.google.com/url?sa=t&amp;rct=j&amp;q=&amp;esrc=s&amp;source=web&amp;cd=&amp;cad=rja&amp;uact=8&amp;ved=2ahUKEwipo_u-976CAxUhFlkFHRQnBuwQFnoECAgQAw&amp;url=https%3A%2F%2Feducation.github.com%2Fpack%23%3A~%3Atext%3DEnjoy%2520a%2520credit%2520of%2520%252413%2520USD%2520per%2520month%2520for%252024%2520months.%26text%3DFree%2520GitHub%2520Pro%2520while%2520you%2520are%2520a%2520student.&amp;usg=AOvVaw2Hd93-7RhFggjmT_mLZuU9&amp;opi=89978449" TargetMode="External" /><Relationship Id="rId5" Type="http://schemas.openxmlformats.org/officeDocument/2006/relationships/hyperlink" Target="https://education.github.com/git-cheat-sheet-education.pdf" TargetMode="External" /><Relationship Id="rId6" Type="http://schemas.openxmlformats.org/officeDocument/2006/relationships/hyperlink" Target="https://www.atatus.com/blog/git-tutorial-for-beginners/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43939-D8E6-EC22-A88A-4E9C3E798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455" y="1122363"/>
            <a:ext cx="11229085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Introduction to Quarto with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871A95-58E8-6F4E-379E-4AABAE70F969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495299" y="3602038"/>
            <a:ext cx="11215241" cy="899624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Madeline Gillman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439F5-640D-9A07-DD60-A71B4AFFDDB8}"/>
              </a:ext>
            </a:extLst>
          </p:cNvPr>
          <p:cNvSpPr>
            <a:spLocks noGrp="1"/>
          </p:cNvSpPr>
          <p:nvPr>
            <p:ph idx="10" sz="half" type="dt"/>
          </p:nvPr>
        </p:nvSpPr>
        <p:spPr>
          <a:xfrm>
            <a:off x="495299" y="4689590"/>
            <a:ext cx="2743200" cy="365125"/>
          </a:xfrm>
        </p:spPr>
        <p:txBody>
          <a:bodyPr/>
          <a:lstStyle/>
          <a:p>
            <a:pPr lvl="0" indent="0" marL="0">
              <a:buNone/>
            </a:pPr>
            <a:r>
              <a:rPr/>
              <a:t>2023-11-14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Adding code chunks, images, links, and more</a:t>
            </a:r>
          </a:p>
        </p:txBody>
      </p:sp>
      <p:pic>
        <p:nvPicPr>
          <p:cNvPr descr="images/insert_op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30600" y="1816100"/>
            <a:ext cx="50927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Adding citations</a:t>
            </a:r>
          </a:p>
        </p:txBody>
      </p:sp>
      <p:pic>
        <p:nvPicPr>
          <p:cNvPr descr="images/citation_e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460500" y="1816100"/>
            <a:ext cx="92329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54C9C6D-8DE6-91F6-82C8-7B3A9AE6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Adding table and figure references</a:t>
            </a:r>
          </a:p>
        </p:txBody>
      </p:sp>
      <p:pic>
        <p:nvPicPr>
          <p:cNvPr descr="images/fig_ref_e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5300" y="3098800"/>
            <a:ext cx="5511800" cy="1498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images/tbl_ref_ex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3098800"/>
            <a:ext cx="5511800" cy="1511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When you click the </a:t>
            </a:r>
            <a:r>
              <a:rPr b="1"/>
              <a:t>Render</a:t>
            </a:r>
            <a:r>
              <a:rPr/>
              <a:t> button a document will be generated that includes:</a:t>
            </a:r>
          </a:p>
          <a:p>
            <a:pPr lvl="0"/>
            <a:r>
              <a:rPr/>
              <a:t>Content authored with markdown</a:t>
            </a:r>
          </a:p>
          <a:p>
            <a:pPr lvl="0"/>
            <a:r>
              <a:rPr/>
              <a:t>Output from executable code</a:t>
            </a:r>
          </a:p>
          <a:p>
            <a:pPr lvl="0"/>
            <a:r>
              <a:rPr/>
              <a:t>You may need to install a LaTeX distribution. You can install using R by running: </a:t>
            </a:r>
            <a:r>
              <a:rPr>
                <a:latin typeface="Monaco"/>
              </a:rPr>
              <a:t>tinytex::install_tinytex()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Render options</a:t>
            </a:r>
          </a:p>
        </p:txBody>
      </p:sp>
      <p:pic>
        <p:nvPicPr>
          <p:cNvPr descr="images/render_op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92400" y="1816100"/>
            <a:ext cx="67691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Getting fancy – fonts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First, check which fonts you have available:</a:t>
            </a:r>
          </a:p>
          <a:p>
            <a:pPr lvl="0" indent="0">
              <a:buNone/>
            </a:pPr>
            <a:r>
              <a:rPr>
                <a:latin typeface="Monaco"/>
              </a:rPr>
              <a:t># install.packages("systemfonts") 
fonts &lt;- systemfonts::system_fonts() 
View(fonts)</a:t>
            </a:r>
          </a:p>
          <a:p>
            <a:pPr lvl="0" indent="0" marL="0">
              <a:buNone/>
            </a:pPr>
            <a:r>
              <a:rPr/>
              <a:t>Then, update your YAML with a font name under the </a:t>
            </a:r>
            <a:r>
              <a:rPr>
                <a:latin typeface="Monaco"/>
              </a:rPr>
              <a:t>name</a:t>
            </a:r>
            <a:r>
              <a:rPr/>
              <a:t> column:</a:t>
            </a:r>
          </a:p>
          <a:p>
            <a:pPr lvl="0" indent="0" marL="0">
              <a:buNone/>
            </a:pPr>
            <a:r>
              <a:rPr>
                <a:latin typeface="Monaco"/>
              </a:rPr>
              <a:t>mainfont: ArialMT</a:t>
            </a:r>
          </a:p>
          <a:p>
            <a:pPr lvl="0" indent="0" marL="0">
              <a:buNone/>
            </a:pPr>
            <a:r>
              <a:rPr>
                <a:latin typeface="Monaco"/>
              </a:rPr>
              <a:t>monofont: Monaco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you can use Quarto for starting today!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Lab notebook</a:t>
            </a:r>
          </a:p>
          <a:p>
            <a:pPr lvl="1"/>
            <a:r>
              <a:rPr/>
              <a:t>Read in results files and blend code, methods, analysis decisions, tables, plots, etc.</a:t>
            </a:r>
          </a:p>
          <a:p>
            <a:pPr lvl="1"/>
            <a:r>
              <a:rPr/>
              <a:t>Export output as pdf, html, or word doc</a:t>
            </a:r>
          </a:p>
          <a:p>
            <a:pPr lvl="0"/>
            <a:r>
              <a:rPr/>
              <a:t>Create presentations</a:t>
            </a:r>
          </a:p>
          <a:p>
            <a:pPr lvl="1"/>
            <a:r>
              <a:rPr/>
              <a:t>Export output as html, pptx</a:t>
            </a:r>
          </a:p>
          <a:p>
            <a:pPr lvl="0"/>
            <a:r>
              <a:rPr/>
              <a:t>Personal branding</a:t>
            </a:r>
          </a:p>
          <a:p>
            <a:pPr lvl="1"/>
            <a:r>
              <a:rPr/>
              <a:t>Resume</a:t>
            </a:r>
          </a:p>
          <a:p>
            <a:pPr lvl="1"/>
            <a:r>
              <a:rPr/>
              <a:t>Website</a:t>
            </a:r>
          </a:p>
          <a:p>
            <a:pPr lvl="0"/>
            <a:r>
              <a:rPr/>
              <a:t>Writing papers (maybe)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1844-882F-F50A-BEF3-80F0324A0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Git and Github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Git is a version control software</a:t>
            </a:r>
          </a:p>
          <a:p>
            <a:pPr lvl="1"/>
            <a:r>
              <a:rPr/>
              <a:t>Track and manage changes to code/software in a safe way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Why use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Git is widely used across academia and knowing git is essential for any computational work in industry</a:t>
            </a:r>
          </a:p>
          <a:p>
            <a:pPr lvl="0"/>
            <a:r>
              <a:rPr/>
              <a:t>Track changes (versions) of your code in an reproducible, open-source way</a:t>
            </a:r>
          </a:p>
          <a:p>
            <a:pPr lvl="1"/>
            <a:r>
              <a:rPr/>
              <a:t>Make and test changes while maintaining a “master” version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Quarto?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An open source publishing system</a:t>
            </a:r>
          </a:p>
          <a:p>
            <a:pPr lvl="1"/>
            <a:r>
              <a:rPr/>
              <a:t>Allows you to create cool dynamic content</a:t>
            </a:r>
          </a:p>
          <a:p>
            <a:pPr lvl="1"/>
            <a:r>
              <a:rPr/>
              <a:t>Make reproducible documents/publications that are publication quality</a:t>
            </a:r>
          </a:p>
          <a:p>
            <a:pPr lvl="2"/>
            <a:r>
              <a:rPr/>
              <a:t>articles, presentations, dashboards, websites, blogs, and books in HTML, PDF, MS Word, ePub…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Github?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 </a:t>
            </a:r>
            <a:r>
              <a:rPr b="1"/>
              <a:t>repository</a:t>
            </a:r>
            <a:r>
              <a:rPr/>
              <a:t> hosting service</a:t>
            </a:r>
          </a:p>
          <a:p>
            <a:pPr lvl="0"/>
            <a:r>
              <a:rPr/>
              <a:t>Free to have public repositories, paid account required for several private repositories</a:t>
            </a:r>
          </a:p>
          <a:p>
            <a:pPr lvl="1"/>
            <a:r>
              <a:rPr/>
              <a:t>You can get free GitHub Pro as a student</a:t>
            </a:r>
          </a:p>
          <a:p>
            <a:pPr lvl="0"/>
            <a:r>
              <a:rPr/>
              <a:t>Another repository hosting service: Bitbucket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457200" marL="457200">
              <a:buAutoNum type="arabicPeriod"/>
            </a:pPr>
            <a:r>
              <a:rPr/>
              <a:t>Create a GitHub account</a:t>
            </a:r>
          </a:p>
          <a:p>
            <a:pPr lvl="1"/>
            <a:r>
              <a:rPr/>
              <a:t>Sign up for GitHub Educationt to access more features</a:t>
            </a:r>
          </a:p>
          <a:p>
            <a:pPr lvl="0" indent="-457200" marL="457200">
              <a:buAutoNum type="arabicPeriod"/>
            </a:pPr>
            <a:r>
              <a:rPr/>
              <a:t>Link Longleaf with your GitHub account</a:t>
            </a:r>
          </a:p>
          <a:p>
            <a:pPr lvl="1"/>
            <a:r>
              <a:rPr/>
              <a:t>See </a:t>
            </a:r>
            <a:r>
              <a:rPr>
                <a:hlinkClick r:id="rId2"/>
              </a:rPr>
              <a:t>Connecting to GitHub with SSH</a:t>
            </a:r>
          </a:p>
          <a:p>
            <a:pPr lvl="1"/>
            <a:r>
              <a:rPr/>
              <a:t>You’ll probably already have an existing SSH key</a:t>
            </a:r>
          </a:p>
          <a:p>
            <a:pPr lvl="0" indent="-457200" marL="457200">
              <a:buAutoNum type="arabicPeriod"/>
            </a:pPr>
            <a:r>
              <a:rPr/>
              <a:t>Clone or initiate your first repository!</a:t>
            </a:r>
          </a:p>
          <a:p>
            <a:pPr lvl="1"/>
            <a:r>
              <a:rPr>
                <a:latin typeface="Monaco"/>
              </a:rPr>
              <a:t>git clone &lt;SSH_key_from_repository&gt;</a:t>
            </a:r>
          </a:p>
          <a:p>
            <a:pPr lvl="1"/>
            <a:r>
              <a:rPr>
                <a:latin typeface="Monaco"/>
              </a:rPr>
              <a:t>mkdir &lt;directory_name&gt;</a:t>
            </a:r>
          </a:p>
          <a:p>
            <a:pPr lvl="2"/>
            <a:r>
              <a:rPr>
                <a:latin typeface="Monaco"/>
              </a:rPr>
              <a:t>cd &lt;directory_name&gt;</a:t>
            </a:r>
          </a:p>
          <a:p>
            <a:pPr lvl="2"/>
            <a:r>
              <a:rPr>
                <a:latin typeface="Monaco"/>
              </a:rPr>
              <a:t>git init</a:t>
            </a:r>
          </a:p>
          <a:p>
            <a:pPr lvl="1"/>
            <a:r>
              <a:rPr/>
              <a:t>GitHub only allows letters, numbers, and the special characters “-”, “_”, and “.”</a:t>
            </a:r>
          </a:p>
          <a:p>
            <a:pPr lvl="2"/>
            <a:r>
              <a:rPr/>
              <a:t>So: no spaces, no #$%^&amp;*()@!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quick aside on what to use GitHub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GitHub is not Google Drive</a:t>
            </a:r>
          </a:p>
          <a:p>
            <a:pPr lvl="1"/>
            <a:r>
              <a:rPr/>
              <a:t>If you try to add large files, you’ll run into issues</a:t>
            </a:r>
          </a:p>
          <a:p>
            <a:pPr lvl="0"/>
            <a:r>
              <a:rPr/>
              <a:t>GitHub is not a secure place to store data</a:t>
            </a:r>
          </a:p>
          <a:p>
            <a:pPr lvl="1"/>
            <a:r>
              <a:rPr/>
              <a:t>Especially for the kind of research we do, track scripts only</a:t>
            </a:r>
          </a:p>
          <a:p>
            <a:pPr lvl="2"/>
            <a:r>
              <a:rPr/>
              <a:t>You should be able to recreate all intermediate data files, plots, results, etc. using your scripts anyways!</a:t>
            </a:r>
          </a:p>
          <a:p>
            <a:pPr lvl="0"/>
            <a:r>
              <a:rPr/>
              <a:t>Probably best to keep most repositories private (unless the repository has code you are intending to share such as as part of an open source tool or paper)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</a:t>
            </a:r>
          </a:p>
        </p:txBody>
      </p:sp>
      <p:pic>
        <p:nvPicPr>
          <p:cNvPr descr="images/git_workflow-0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pulling</a:t>
            </a:r>
          </a:p>
        </p:txBody>
      </p:sp>
      <p:pic>
        <p:nvPicPr>
          <p:cNvPr descr="images/git_workflow-0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6600" y="1816100"/>
            <a:ext cx="81407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Why Quarto?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 way to combine code + prose</a:t>
            </a:r>
          </a:p>
          <a:p>
            <a:pPr lvl="1"/>
            <a:r>
              <a:rPr/>
              <a:t>Multiple languages</a:t>
            </a:r>
          </a:p>
          <a:p>
            <a:pPr lvl="0"/>
            <a:r>
              <a:rPr/>
              <a:t>Reproducible, support many output formats</a:t>
            </a:r>
          </a:p>
          <a:p>
            <a:pPr lvl="0"/>
            <a:r>
              <a:rPr/>
              <a:t>Easily create presentation-ready documents that can be </a:t>
            </a:r>
            <a:r>
              <a:rPr b="1"/>
              <a:t>easily updated</a:t>
            </a:r>
            <a:r>
              <a:rPr/>
              <a:t> and shared</a:t>
            </a:r>
          </a:p>
          <a:p>
            <a:pPr lvl="0"/>
            <a:r>
              <a:rPr/>
              <a:t>Can be a lab analysis notebook</a:t>
            </a:r>
          </a:p>
          <a:p>
            <a:pPr lvl="0"/>
            <a:r>
              <a:rPr/>
              <a:t>You don’t even need to know Markdown!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pulling</a:t>
            </a:r>
          </a:p>
        </p:txBody>
      </p:sp>
      <p:pic>
        <p:nvPicPr>
          <p:cNvPr descr="images/git_workflow-0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6600" y="1816100"/>
            <a:ext cx="81407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pulling</a:t>
            </a:r>
          </a:p>
        </p:txBody>
      </p:sp>
      <p:pic>
        <p:nvPicPr>
          <p:cNvPr descr="images/git_workflow-0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54C9C6D-8DE6-91F6-82C8-7B3A9AE6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Other things to mention on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0DA4B-77AC-AFAB-545B-C6D7BD6C70C0}"/>
              </a:ext>
            </a:extLst>
          </p:cNvPr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Use </a:t>
            </a:r>
            <a:r>
              <a:rPr>
                <a:latin typeface="Monaco"/>
              </a:rPr>
              <a:t>git status</a:t>
            </a:r>
            <a:r>
              <a:rPr/>
              <a:t> in a repository at any point to see where things stand:</a:t>
            </a:r>
          </a:p>
          <a:p>
            <a:pPr lvl="1"/>
            <a:r>
              <a:rPr/>
              <a:t>Which files have changes but not staged?</a:t>
            </a:r>
          </a:p>
          <a:p>
            <a:pPr lvl="1"/>
            <a:r>
              <a:rPr/>
              <a:t>Which files are staged but not committed?</a:t>
            </a:r>
          </a:p>
          <a:p>
            <a:pPr lvl="1"/>
            <a:r>
              <a:rPr/>
              <a:t>Which files have no changes?</a:t>
            </a:r>
          </a:p>
          <a:p>
            <a:pPr lvl="1"/>
            <a:r>
              <a:rPr/>
              <a:t>What branch are you on?</a:t>
            </a:r>
          </a:p>
        </p:txBody>
      </p:sp>
      <p:pic>
        <p:nvPicPr>
          <p:cNvPr descr="images/git_status_e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3340100"/>
            <a:ext cx="5511800" cy="1016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Quarto is not an R package, so “</a:t>
            </a:r>
            <a:r>
              <a:rPr>
                <a:latin typeface="Monaco"/>
              </a:rPr>
              <a:t>?</a:t>
            </a:r>
            <a:r>
              <a:rPr/>
              <a:t>” won’t get you help. Instead, refer to the </a:t>
            </a:r>
            <a:r>
              <a:rPr>
                <a:hlinkClick r:id="rId2"/>
              </a:rPr>
              <a:t>Quarto documentation</a:t>
            </a:r>
            <a:r>
              <a:rPr/>
              <a:t>.</a:t>
            </a:r>
          </a:p>
          <a:p>
            <a:pPr lvl="0"/>
            <a:r>
              <a:rPr>
                <a:hlinkClick r:id="rId3"/>
              </a:rPr>
              <a:t>R for Data Science Quarto Chapter</a:t>
            </a:r>
          </a:p>
          <a:p>
            <a:pPr lvl="0"/>
            <a:r>
              <a:rPr>
                <a:hlinkClick r:id="rId4"/>
              </a:rPr>
              <a:t>Verify student status to get GitHub Pro free</a:t>
            </a:r>
          </a:p>
          <a:p>
            <a:pPr lvl="0"/>
            <a:r>
              <a:rPr>
                <a:hlinkClick r:id="rId5"/>
              </a:rPr>
              <a:t>Git/Github cheat sheet</a:t>
            </a:r>
          </a:p>
          <a:p>
            <a:pPr lvl="0"/>
            <a:r>
              <a:rPr>
                <a:hlinkClick r:id="rId6"/>
              </a:rPr>
              <a:t>Git tutorial for beginners</a:t>
            </a:r>
          </a:p>
          <a:p>
            <a:pPr lvl="0"/>
            <a:r>
              <a:rPr/>
              <a:t>There are more advanced git uses you may need or run into. Look up:</a:t>
            </a:r>
          </a:p>
          <a:p>
            <a:pPr lvl="1"/>
            <a:r>
              <a:rPr/>
              <a:t>Branches</a:t>
            </a:r>
          </a:p>
          <a:p>
            <a:pPr lvl="1"/>
            <a:r>
              <a:rPr/>
              <a:t>Forking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Creating an analysis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The Quarto document can be used to run analyses—but I recommend keeping that in separate scripts.</a:t>
            </a:r>
          </a:p>
          <a:p>
            <a:pPr lvl="0"/>
            <a:r>
              <a:rPr/>
              <a:t>A more realistic way for us to use Quarto in our lab: integrating data exploration, methods, and analysis choices to keep us organized and easily share with collaborators in multiple formats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Creating an analysis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457200" marL="457200">
              <a:buAutoNum type="arabicPeriod"/>
            </a:pPr>
            <a:r>
              <a:rPr/>
              <a:t>Open R Studio</a:t>
            </a:r>
          </a:p>
          <a:p>
            <a:pPr lvl="0" indent="-457200" marL="457200">
              <a:buAutoNum type="arabicPeriod"/>
            </a:pPr>
            <a:r>
              <a:rPr/>
              <a:t>File -&gt; New File -&gt; Quarto Document</a:t>
            </a:r>
          </a:p>
          <a:p>
            <a:pPr lvl="1"/>
            <a:r>
              <a:rPr/>
              <a:t>Here, you’ll be prompted to enter some metadata. This metadata will go in the YAML header (more on that later)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1844-882F-F50A-BEF3-80F0324A0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Orienting yourself in Quarto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YAML header</a:t>
            </a:r>
          </a:p>
        </p:txBody>
      </p:sp>
      <p:pic>
        <p:nvPicPr>
          <p:cNvPr descr="images/yam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54300" y="1816100"/>
            <a:ext cx="68580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Source vs. visual editor</a:t>
            </a:r>
          </a:p>
        </p:txBody>
      </p:sp>
      <p:pic>
        <p:nvPicPr>
          <p:cNvPr descr="images/visualedit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54300" y="1816100"/>
            <a:ext cx="68707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Formatting options</a:t>
            </a:r>
          </a:p>
        </p:txBody>
      </p:sp>
      <p:pic>
        <p:nvPicPr>
          <p:cNvPr descr="images/format_op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11400" y="1816100"/>
            <a:ext cx="75311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UNC template">
      <a:dk1>
        <a:srgbClr val="13284B"/>
      </a:dk1>
      <a:lt1>
        <a:srgbClr val="FFFFFF"/>
      </a:lt1>
      <a:dk2>
        <a:srgbClr val="44546A"/>
      </a:dk2>
      <a:lt2>
        <a:srgbClr val="E1E1E1"/>
      </a:lt2>
      <a:accent1>
        <a:srgbClr val="4B9CD3"/>
      </a:accent1>
      <a:accent2>
        <a:srgbClr val="13284B"/>
      </a:accent2>
      <a:accent3>
        <a:srgbClr val="5958CA"/>
      </a:accent3>
      <a:accent4>
        <a:srgbClr val="E52820"/>
      </a:accent4>
      <a:accent5>
        <a:srgbClr val="FFD200"/>
      </a:accent5>
      <a:accent6>
        <a:srgbClr val="46A549"/>
      </a:accent6>
      <a:hlink>
        <a:srgbClr val="007FAE"/>
      </a:hlink>
      <a:folHlink>
        <a:srgbClr val="007FAE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Franklin Gothic Book</vt:lpstr>
      <vt:lpstr>Franklin Gothic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Quarto with R</dc:title>
  <dc:creator>Madeline Gillman</dc:creator>
  <cp:keywords/>
  <dcterms:created xsi:type="dcterms:W3CDTF">2023-11-12T18:24:49Z</dcterms:created>
  <dcterms:modified xsi:type="dcterms:W3CDTF">2023-11-12T18:24:49Z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2023-11-14</vt:lpwstr>
  </property>
  <property fmtid="{D5CDD505-2E9C-101B-9397-08002B2CF9AE}" pid="6" name="editor">
    <vt:lpwstr>visual</vt:lpwstr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labels">
    <vt:lpwstr/>
  </property>
  <property fmtid="{D5CDD505-2E9C-101B-9397-08002B2CF9AE}" pid="11" name="monofont">
    <vt:lpwstr>Monaco</vt:lpwstr>
  </property>
  <property fmtid="{D5CDD505-2E9C-101B-9397-08002B2CF9AE}" pid="12" name="toc-title">
    <vt:lpwstr>Table of contents</vt:lpwstr>
  </property>
</Properties>
</file>